
<file path=[Content_Types].xml><?xml version="1.0" encoding="utf-8"?>
<Types xmlns="http://schemas.openxmlformats.org/package/2006/content-types"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arget="ppt/presentation.xml" Type="http://schemas.openxmlformats.org/officeDocument/2006/relationships/officeDocument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aveSubsetFonts="1" strictFirstAndLastChars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/>
  <p:notesSz cx="6858000" cy="9144000"/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2" Target="slides/slide8.xml" Type="http://schemas.openxmlformats.org/officeDocument/2006/relationships/slide"/><Relationship Id="rId11" Target="slides/slide7.xml" Type="http://schemas.openxmlformats.org/officeDocument/2006/relationships/slide"/><Relationship Id="rId10" Target="slides/slide6.xml" Type="http://schemas.openxmlformats.org/officeDocument/2006/relationships/slide"/><Relationship Id="rId9" Target="slides/slide5.xml" Type="http://schemas.openxmlformats.org/officeDocument/2006/relationships/slide"/><Relationship Id="rId8" Target="slides/slide4.xml" Type="http://schemas.openxmlformats.org/officeDocument/2006/relationships/slide"/><Relationship Id="rId7" Target="slides/slide3.xml" Type="http://schemas.openxmlformats.org/officeDocument/2006/relationships/slide"/><Relationship Id="rId6" Target="slides/slide2.xml" Type="http://schemas.openxmlformats.org/officeDocument/2006/relationships/slide"/><Relationship Id="rId5" Target="slides/slide1.xml" Type="http://schemas.openxmlformats.org/officeDocument/2006/relationships/slide"/><Relationship Id="rId4" Target="notesMasters/notesMaster1.xml" Type="http://schemas.openxmlformats.org/officeDocument/2006/relationships/notesMaster"/><Relationship Id="rId3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12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3175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indent="-31750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indent="-317500" lvl="2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indent="-317500" lvl="3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indent="-317500" lvl="4" marL="22860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indent="-317500" lvl="5" marL="2743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indent="-317500" lvl="6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indent="-317500" lvl="7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indent="-317500" lvl="8" marL="4114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200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1143212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/>
          <p:nvPr>
            <p:ph idx="2" type="sldImg"/>
          </p:nvPr>
        </p:nvSpPr>
        <p:spPr>
          <a:xfrm>
            <a:off x="1143212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1143212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/>
          <p:nvPr>
            <p:ph idx="2" type="sldImg"/>
          </p:nvPr>
        </p:nvSpPr>
        <p:spPr>
          <a:xfrm>
            <a:off x="1143212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de006a15ba_0_1:notes"/>
          <p:cNvSpPr/>
          <p:nvPr>
            <p:ph idx="2" type="sldImg"/>
          </p:nvPr>
        </p:nvSpPr>
        <p:spPr>
          <a:xfrm>
            <a:off x="1143212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94" name="Google Shape;94;g1de006a15b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/>
          <p:nvPr>
            <p:ph idx="2" type="sldImg"/>
          </p:nvPr>
        </p:nvSpPr>
        <p:spPr>
          <a:xfrm>
            <a:off x="1143200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/>
          <p:nvPr>
            <p:ph idx="2" type="sldImg"/>
          </p:nvPr>
        </p:nvSpPr>
        <p:spPr>
          <a:xfrm>
            <a:off x="1143200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2" Target="../media/image8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2" Target="../media/image8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2" Target="../media/image5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<Relationships xmlns="http://schemas.openxmlformats.org/package/2006/relationships"><Relationship Id="rId2" Target="../media/image5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2" Target="../media/image7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2" Target="../media/image6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2" Target="../media/image1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2" Target="../media/image3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pagina + foto (Rood)">
  <p:cSld name="Titel pagina + foto (Rood)">
    <p:bg>
      <p:bgPr>
        <a:blipFill>
          <a:blip r:embed="rId2">
            <a:alphaModFix amt="0"/>
          </a:blip>
          <a:stretch>
            <a:fillRect/>
          </a:stretch>
        </a:blip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" name="Google Shape;8;p2"/>
          <p:cNvSpPr txBox="1"/>
          <p:nvPr>
            <p:ph type="title"/>
          </p:nvPr>
        </p:nvSpPr>
        <p:spPr>
          <a:xfrm>
            <a:off x="457200" y="4029528"/>
            <a:ext cx="8229600" cy="114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/>
        </p:nvSpPr>
        <p:spPr>
          <a:xfrm>
            <a:off x="457200" y="5365192"/>
            <a:ext cx="4180800" cy="33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Calibri"/>
              <a:buNone/>
            </a:pPr>
            <a:r>
              <a:rPr b="0" cap="none" i="0" lang="en-US" strike="noStrike" sz="19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b="0" cap="none" i="0" strike="noStrike" sz="1900" u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3">
  <p:cSld name="Layout 3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457200" y="1535113"/>
            <a:ext cx="8229600" cy="6396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1"/>
          <p:cNvSpPr txBox="1"/>
          <p:nvPr>
            <p:ph idx="2" type="body"/>
          </p:nvPr>
        </p:nvSpPr>
        <p:spPr>
          <a:xfrm>
            <a:off x="457199" y="2174875"/>
            <a:ext cx="8229600" cy="3417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4">
  <p:cSld name="Layout 4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2"/>
          <p:cNvSpPr txBox="1"/>
          <p:nvPr>
            <p:ph idx="1" type="body"/>
          </p:nvPr>
        </p:nvSpPr>
        <p:spPr>
          <a:xfrm>
            <a:off x="457200" y="1535113"/>
            <a:ext cx="4040100" cy="6396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2"/>
          <p:cNvSpPr txBox="1"/>
          <p:nvPr>
            <p:ph idx="2" type="body"/>
          </p:nvPr>
        </p:nvSpPr>
        <p:spPr>
          <a:xfrm>
            <a:off x="457200" y="2174875"/>
            <a:ext cx="4040100" cy="3417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2"/>
          <p:cNvSpPr txBox="1"/>
          <p:nvPr/>
        </p:nvSpPr>
        <p:spPr>
          <a:xfrm>
            <a:off x="-591589" y="146724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4646612" y="1535113"/>
            <a:ext cx="4040100" cy="6396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4646612" y="2174875"/>
            <a:ext cx="4040100" cy="3417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5">
  <p:cSld name="Layout 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3"/>
          <p:cNvSpPr txBox="1"/>
          <p:nvPr>
            <p:ph idx="1" type="body"/>
          </p:nvPr>
        </p:nvSpPr>
        <p:spPr>
          <a:xfrm>
            <a:off x="457200" y="1535113"/>
            <a:ext cx="82296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2" type="body"/>
          </p:nvPr>
        </p:nvSpPr>
        <p:spPr>
          <a:xfrm>
            <a:off x="457199" y="2174875"/>
            <a:ext cx="82296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6">
  <p:cSld name="Layout 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" type="body"/>
          </p:nvPr>
        </p:nvSpPr>
        <p:spPr>
          <a:xfrm>
            <a:off x="457200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4"/>
          <p:cNvSpPr txBox="1"/>
          <p:nvPr>
            <p:ph idx="2" type="body"/>
          </p:nvPr>
        </p:nvSpPr>
        <p:spPr>
          <a:xfrm>
            <a:off x="457200" y="2174875"/>
            <a:ext cx="40401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4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3" type="body"/>
          </p:nvPr>
        </p:nvSpPr>
        <p:spPr>
          <a:xfrm>
            <a:off x="4646612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4" type="body"/>
          </p:nvPr>
        </p:nvSpPr>
        <p:spPr>
          <a:xfrm>
            <a:off x="4646612" y="2174875"/>
            <a:ext cx="40401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Rood">
  <p:cSld name="Titel Roo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title"/>
          </p:nvPr>
        </p:nvSpPr>
        <p:spPr>
          <a:xfrm>
            <a:off x="457200" y="277381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gin pagina">
  <p:cSld name="Begin pagin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pagina + foto (Oranje)">
  <p:cSld name="Titel pagina + foto (Oranje)">
    <p:bg>
      <p:bgPr>
        <a:blipFill>
          <a:blip r:embed="rId2">
            <a:alphaModFix amt="0"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5"/>
          <p:cNvSpPr txBox="1"/>
          <p:nvPr>
            <p:ph type="title"/>
          </p:nvPr>
        </p:nvSpPr>
        <p:spPr>
          <a:xfrm>
            <a:off x="457200" y="4029528"/>
            <a:ext cx="8229600" cy="1143300"/>
          </a:xfrm>
          <a:prstGeom prst="rect">
            <a:avLst/>
          </a:prstGeom>
          <a:solidFill>
            <a:srgbClr val="EC7C2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5"/>
          <p:cNvSpPr txBox="1"/>
          <p:nvPr/>
        </p:nvSpPr>
        <p:spPr>
          <a:xfrm>
            <a:off x="457200" y="5365192"/>
            <a:ext cx="4180800" cy="33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Calibri"/>
              <a:buNone/>
            </a:pPr>
            <a:r>
              <a:rPr b="0" cap="none" i="0" lang="en-US" strike="noStrike" sz="19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b="0" cap="none" i="0" strike="noStrike" sz="1900" u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angepaste indeling">
  <p:cSld name="Aangepaste indeling">
    <p:bg>
      <p:bgPr>
        <a:blipFill>
          <a:blip r:embed="rId2">
            <a:alphaModFix amt="0"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6"/>
          <p:cNvSpPr txBox="1"/>
          <p:nvPr/>
        </p:nvSpPr>
        <p:spPr>
          <a:xfrm>
            <a:off x="457200" y="5365192"/>
            <a:ext cx="4180800" cy="338100"/>
          </a:xfrm>
          <a:prstGeom prst="rect">
            <a:avLst/>
          </a:prstGeom>
          <a:solidFill>
            <a:srgbClr val="EC7C22"/>
          </a:solidFill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Calibri"/>
              <a:buNone/>
            </a:pPr>
            <a:r>
              <a:rPr b="0" cap="none" i="0" lang="en-US" strike="noStrike" sz="19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b="0" cap="none" i="0" strike="noStrike" sz="1900" u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6"/>
          <p:cNvSpPr txBox="1"/>
          <p:nvPr>
            <p:ph type="title"/>
          </p:nvPr>
        </p:nvSpPr>
        <p:spPr>
          <a:xfrm>
            <a:off x="457200" y="4029528"/>
            <a:ext cx="8229600" cy="114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Bruin">
  <p:cSld name="Titel Brui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/>
        </p:nvSpPr>
        <p:spPr>
          <a:xfrm>
            <a:off x="457200" y="277381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</a:pPr>
            <a:r>
              <a:rPr b="0" cap="none" i="0" lang="en-US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b="0" cap="none" i="0" strike="noStrike" sz="4000" u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ranje">
  <p:cSld name="Titel Oranj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457200" y="277381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1">
  <p:cSld name="Layout 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9"/>
          <p:cNvSpPr txBox="1"/>
          <p:nvPr>
            <p:ph idx="1" type="body"/>
          </p:nvPr>
        </p:nvSpPr>
        <p:spPr>
          <a:xfrm>
            <a:off x="457200" y="1535113"/>
            <a:ext cx="82296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2" type="body"/>
          </p:nvPr>
        </p:nvSpPr>
        <p:spPr>
          <a:xfrm>
            <a:off x="457199" y="2174875"/>
            <a:ext cx="82296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2">
  <p:cSld name="Layout 2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457200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0"/>
          <p:cNvSpPr txBox="1"/>
          <p:nvPr>
            <p:ph idx="2" type="body"/>
          </p:nvPr>
        </p:nvSpPr>
        <p:spPr>
          <a:xfrm>
            <a:off x="457200" y="2174875"/>
            <a:ext cx="40401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0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0"/>
          <p:cNvSpPr txBox="1"/>
          <p:nvPr>
            <p:ph idx="3" type="body"/>
          </p:nvPr>
        </p:nvSpPr>
        <p:spPr>
          <a:xfrm>
            <a:off x="4646612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0"/>
          <p:cNvSpPr txBox="1"/>
          <p:nvPr>
            <p:ph idx="4" type="body"/>
          </p:nvPr>
        </p:nvSpPr>
        <p:spPr>
          <a:xfrm>
            <a:off x="4646612" y="2174875"/>
            <a:ext cx="40401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5" Target="../slideLayouts/slideLayout13.xml" Type="http://schemas.openxmlformats.org/officeDocument/2006/relationships/slideLayout"/><Relationship Id="rId14" Target="../slideLayouts/slideLayout12.xml" Type="http://schemas.openxmlformats.org/officeDocument/2006/relationships/slideLayout"/><Relationship Id="rId13" Target="../slideLayouts/slideLayout11.xml" Type="http://schemas.openxmlformats.org/officeDocument/2006/relationships/slideLayout"/><Relationship Id="rId12" Target="../slideLayouts/slideLayout10.xml" Type="http://schemas.openxmlformats.org/officeDocument/2006/relationships/slideLayout"/><Relationship Id="rId11" Target="../slideLayouts/slideLayout9.xml" Type="http://schemas.openxmlformats.org/officeDocument/2006/relationships/slideLayout"/><Relationship Id="rId9" Target="../slideLayouts/slideLayout7.xml" Type="http://schemas.openxmlformats.org/officeDocument/2006/relationships/slideLayout"/><Relationship Id="rId10" Target="../slideLayouts/slideLayout8.xml" Type="http://schemas.openxmlformats.org/officeDocument/2006/relationships/slideLayout"/><Relationship Id="rId8" Target="../slideLayouts/slideLayout6.xml" Type="http://schemas.openxmlformats.org/officeDocument/2006/relationships/slideLayout"/><Relationship Id="rId7" Target="../slideLayouts/slideLayout5.xml" Type="http://schemas.openxmlformats.org/officeDocument/2006/relationships/slideLayout"/><Relationship Id="rId6" Target="../slideLayouts/slideLayout4.xml" Type="http://schemas.openxmlformats.org/officeDocument/2006/relationships/slideLayout"/><Relationship Id="rId5" Target="../slideLayouts/slideLayout3.xml" Type="http://schemas.openxmlformats.org/officeDocument/2006/relationships/slideLayout"/><Relationship Id="rId4" Target="../slideLayouts/slideLayout2.xml" Type="http://schemas.openxmlformats.org/officeDocument/2006/relationships/slideLayout"/><Relationship Id="rId3" Target="../slideLayouts/slideLayout1.xml" Type="http://schemas.openxmlformats.org/officeDocument/2006/relationships/slideLayout"/><Relationship Id="rId2" Target="../media/image2.jpg" Type="http://schemas.openxmlformats.org/officeDocument/2006/relationships/image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13.jp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9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3" Target="../media/image16.jp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3" Target="../media/image15.jp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4" Target="../media/image12.jpg" Type="http://schemas.openxmlformats.org/officeDocument/2006/relationships/image"/><Relationship Id="rId3" Target="../media/image11.jp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3" Target="../media/image10.jp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3" Target="../media/image13.jp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2" Target="../notesSlides/notesSlide8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5"/>
          <p:cNvSpPr txBox="1"/>
          <p:nvPr>
            <p:ph type="title"/>
          </p:nvPr>
        </p:nvSpPr>
        <p:spPr>
          <a:xfrm>
            <a:off x="302075" y="5365200"/>
            <a:ext cx="8219400" cy="114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800"/>
              <a:t>Omzien naar gevangenen</a:t>
            </a:r>
            <a:endParaRPr sz="3800"/>
          </a:p>
        </p:txBody>
      </p:sp>
      <p:pic>
        <p:nvPicPr>
          <p:cNvPr id="62" name="Google Shape;6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913" y="109624"/>
            <a:ext cx="7626173" cy="508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type="title"/>
          </p:nvPr>
        </p:nvSpPr>
        <p:spPr>
          <a:xfrm>
            <a:off x="370025" y="5351728"/>
            <a:ext cx="8229600" cy="114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Nederland zijn ruim 33.000 mensen gedetineerd en zitten een korte of langere gevangenisstraf uit.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375" y="116975"/>
            <a:ext cx="6876200" cy="51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7"/>
          <p:cNvSpPr txBox="1"/>
          <p:nvPr>
            <p:ph type="title"/>
          </p:nvPr>
        </p:nvSpPr>
        <p:spPr>
          <a:xfrm>
            <a:off x="315675" y="5083624"/>
            <a:ext cx="8371200" cy="142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>
                <a:solidFill>
                  <a:schemeClr val="lt1"/>
                </a:solidFill>
                <a:latin typeface="Arial"/>
              </a:rPr>
              <a:t>Jezus vraagt ons niet te oordelen, maar barmhartig naar hen om te zien. </a:t>
            </a:r>
            <a:endParaRPr sz="9900">
              <a:solidFill>
                <a:schemeClr val="lt1"/>
              </a:solidFill>
            </a:endParaRPr>
          </a:p>
        </p:txBody>
      </p:sp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 b="12111" l="0" r="0" t="4990"/>
          <a:stretch/>
        </p:blipFill>
        <p:spPr>
          <a:xfrm>
            <a:off x="446862" y="348375"/>
            <a:ext cx="8250276" cy="4558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8"/>
          <p:cNvSpPr txBox="1"/>
          <p:nvPr>
            <p:ph type="title"/>
          </p:nvPr>
        </p:nvSpPr>
        <p:spPr>
          <a:xfrm>
            <a:off x="397325" y="5342175"/>
            <a:ext cx="8128800" cy="116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>
                <a:latin typeface="Arial"/>
              </a:rPr>
              <a:t>Daarom reiken we (ex-)gevangenen, tbs-patiënten en hun </a:t>
            </a:r>
          </a:p>
          <a:p>
            <a:pPr algn="ctr"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>
                <a:latin typeface="Arial"/>
              </a:rPr>
              <a:t>familie een helpende han</a:t>
            </a:r>
            <a:r>
              <a:rPr sz="2400">
                <a:latin typeface="Arial"/>
              </a:rPr>
              <a:t>d om te </a:t>
            </a:r>
            <a:r>
              <a:rPr sz="2400">
                <a:latin typeface="Arial"/>
              </a:rPr>
              <a:t>werken naar herstel.</a:t>
            </a:r>
          </a:p>
          <a:p>
            <a:pPr algn="ctr"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/>
              <a:t/>
            </a:r>
          </a:p>
        </p:txBody>
      </p:sp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713" y="272875"/>
            <a:ext cx="7422024" cy="494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9"/>
          <p:cNvSpPr txBox="1"/>
          <p:nvPr>
            <p:ph type="title"/>
          </p:nvPr>
        </p:nvSpPr>
        <p:spPr>
          <a:xfrm>
            <a:off x="418589" y="5320030"/>
            <a:ext cx="8348072" cy="131635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Kerk in Actie ondersteunt diverse initiatieven in Nederland die omzien naar gevangenen en hun partners en kinderen…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9"/>
          <p:cNvPicPr preferRelativeResize="0"/>
          <p:nvPr/>
        </p:nvPicPr>
        <p:blipFill rotWithShape="1">
          <a:blip r:embed="rId3">
            <a:alphaModFix/>
          </a:blip>
          <a:srcRect b="14954" l="8096" r="0" t="12026"/>
          <a:stretch/>
        </p:blipFill>
        <p:spPr>
          <a:xfrm>
            <a:off x="4465875" y="185075"/>
            <a:ext cx="4201875" cy="50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 rotWithShape="1">
          <a:blip r:embed="rId4">
            <a:alphaModFix/>
          </a:blip>
          <a:srcRect b="13573" l="14792" r="0" t="13412"/>
          <a:stretch/>
        </p:blipFill>
        <p:spPr>
          <a:xfrm>
            <a:off x="431350" y="210597"/>
            <a:ext cx="3895725" cy="5007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0"/>
          <p:cNvSpPr txBox="1"/>
          <p:nvPr>
            <p:ph type="title"/>
          </p:nvPr>
        </p:nvSpPr>
        <p:spPr>
          <a:xfrm>
            <a:off x="431350" y="5371075"/>
            <a:ext cx="8348072" cy="131635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hen bezoeken tijdens de detentie, maar ook een nieuwe kans bieden in de maatschappij. </a:t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575" y="272150"/>
            <a:ext cx="7437651" cy="495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432000" y="5062075"/>
            <a:ext cx="8280000" cy="1110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Hartelijk dank voor je gift!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226" y="596200"/>
            <a:ext cx="6700452" cy="446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erk in actie powerpoint 2014">
  <a:themeElements>
    <a:clrScheme name="Custom 2">
      <a:dk1>
        <a:srgbClr val="191919"/>
      </a:dk1>
      <a:lt1>
        <a:srgbClr val="FFFFFF"/>
      </a:lt1>
      <a:dk2>
        <a:srgbClr val="C82B31"/>
      </a:dk2>
      <a:lt2>
        <a:srgbClr val="FFFFFE"/>
      </a:lt2>
      <a:accent1>
        <a:srgbClr val="D67023"/>
      </a:accent1>
      <a:accent2>
        <a:srgbClr val="B02B31"/>
      </a:accent2>
      <a:accent3>
        <a:srgbClr val="5F4F44"/>
      </a:accent3>
      <a:accent4>
        <a:srgbClr val="892327"/>
      </a:accent4>
      <a:accent5>
        <a:srgbClr val="A55A1E"/>
      </a:accent5>
      <a:accent6>
        <a:srgbClr val="887161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